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311" r:id="rId5"/>
    <p:sldId id="312" r:id="rId6"/>
    <p:sldId id="313" r:id="rId7"/>
    <p:sldId id="294" r:id="rId8"/>
    <p:sldId id="295" r:id="rId9"/>
    <p:sldId id="296" r:id="rId10"/>
    <p:sldId id="298" r:id="rId11"/>
    <p:sldId id="314" r:id="rId12"/>
    <p:sldId id="299" r:id="rId13"/>
    <p:sldId id="315" r:id="rId14"/>
    <p:sldId id="301" r:id="rId15"/>
    <p:sldId id="302" r:id="rId16"/>
    <p:sldId id="316" r:id="rId17"/>
    <p:sldId id="317" r:id="rId18"/>
    <p:sldId id="318" r:id="rId19"/>
    <p:sldId id="303" r:id="rId20"/>
    <p:sldId id="310" r:id="rId2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C7EADD-F8EE-4684-BDA2-ADD2463CD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Bagging – building an ensemble of classifiers from bootstrap samples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361712-4A37-2933-87F1-4B9284BA9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Ensemble Learning:</a:t>
            </a:r>
            <a:r>
              <a:rPr lang="en-US" altLang="zh-TW" dirty="0"/>
              <a:t> Bagging is an ensemble technique, similar to the </a:t>
            </a:r>
            <a:r>
              <a:rPr lang="en-US" altLang="zh-TW" dirty="0" err="1"/>
              <a:t>MajorityVoteClassifier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Bootstrap Sampling:</a:t>
            </a:r>
            <a:r>
              <a:rPr lang="en-US" altLang="zh-TW" dirty="0"/>
              <a:t> Instead of using the same dataset, bagging selects random samples with replacement.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Diversity:</a:t>
            </a:r>
            <a:r>
              <a:rPr lang="en-US" altLang="zh-TW" dirty="0"/>
              <a:t> Each classifier is trained on a different subset, reducing variance.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Aggregation:</a:t>
            </a:r>
            <a:r>
              <a:rPr lang="en-US" altLang="zh-TW" dirty="0"/>
              <a:t> Predictions are combined (e.g., majority vote for classification, averaging for regression).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Improved Stability:</a:t>
            </a:r>
            <a:r>
              <a:rPr lang="en-US" altLang="zh-TW" dirty="0"/>
              <a:t> Helps mitigate overfitting and enhances generalization.</a:t>
            </a:r>
          </a:p>
        </p:txBody>
      </p:sp>
    </p:spTree>
    <p:extLst>
      <p:ext uri="{BB962C8B-B14F-4D97-AF65-F5344CB8AC3E}">
        <p14:creationId xmlns:p14="http://schemas.microsoft.com/office/powerpoint/2010/main" val="3485784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A62176-B64D-7E78-9F59-CAEC08E62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7140FA2-2BF2-BCBA-7D74-909E2A647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7959" y="1825625"/>
            <a:ext cx="5116082" cy="4351338"/>
          </a:xfrm>
        </p:spPr>
      </p:pic>
    </p:spTree>
    <p:extLst>
      <p:ext uri="{BB962C8B-B14F-4D97-AF65-F5344CB8AC3E}">
        <p14:creationId xmlns:p14="http://schemas.microsoft.com/office/powerpoint/2010/main" val="462456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46FE67-2243-6740-7EF7-EFDDEFC91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Bagging in a nutshell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E810CD8-A82D-D017-F2D6-7E50A509B4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61294"/>
            <a:ext cx="10515600" cy="3680000"/>
          </a:xfrm>
        </p:spPr>
      </p:pic>
    </p:spTree>
    <p:extLst>
      <p:ext uri="{BB962C8B-B14F-4D97-AF65-F5344CB8AC3E}">
        <p14:creationId xmlns:p14="http://schemas.microsoft.com/office/powerpoint/2010/main" val="3724425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F710E4-5737-8AC1-E447-4D06F70F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FCAFFF-F135-663B-9A6A-BAE2265C6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Bagging.ipynb</a:t>
            </a:r>
            <a:endParaRPr lang="en-US" altLang="zh-TW" dirty="0"/>
          </a:p>
          <a:p>
            <a:r>
              <a:rPr lang="en-US" altLang="zh-TW" dirty="0"/>
              <a:t>bagging.py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57778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074122-FF57-C24F-FD3B-036DAFAD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Leveraging weak learners via adaptive boosting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C06B51-E7F6-414E-730C-22CA72E92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Weak Learners:</a:t>
            </a:r>
            <a:r>
              <a:rPr lang="en-US" altLang="zh-TW" dirty="0"/>
              <a:t> Uses simple classifiers with minimal predictive power, such as decision tree stumps.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Error-Focused Learning:</a:t>
            </a:r>
            <a:r>
              <a:rPr lang="en-US" altLang="zh-TW" dirty="0"/>
              <a:t> Misclassified examples receive higher weights, helping weak learners improve.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Sequential Training:</a:t>
            </a:r>
            <a:r>
              <a:rPr lang="en-US" altLang="zh-TW" dirty="0"/>
              <a:t> Each model corrects errors from previous ones, refining predictions iteratively.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AdaBoost Mechanism:</a:t>
            </a:r>
            <a:r>
              <a:rPr lang="en-US" altLang="zh-TW" dirty="0"/>
              <a:t> Dynamically adjusts weights to enhance classification accuracy.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89803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07684C-2D46-8C4C-FF73-0EB35BE4E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How adaptive boosting works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D5FA00-5A60-F6F4-2C61-FE9D87C595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Subset Selection:</a:t>
            </a:r>
            <a:r>
              <a:rPr lang="en-US" altLang="zh-TW" dirty="0"/>
              <a:t> Boosting uses random subsets </a:t>
            </a:r>
            <a:r>
              <a:rPr lang="en-US" altLang="zh-TW" b="1" dirty="0"/>
              <a:t>without replacement</a:t>
            </a:r>
            <a:r>
              <a:rPr lang="en-US" altLang="zh-TW" dirty="0"/>
              <a:t> to train weak learners.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Stepwise Training: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Train </a:t>
            </a:r>
            <a:r>
              <a:rPr lang="en-US" altLang="zh-TW" b="1" dirty="0"/>
              <a:t>C1</a:t>
            </a:r>
            <a:r>
              <a:rPr lang="en-US" altLang="zh-TW" dirty="0"/>
              <a:t> using a random subset.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Train </a:t>
            </a:r>
            <a:r>
              <a:rPr lang="en-US" altLang="zh-TW" b="1" dirty="0"/>
              <a:t>C2</a:t>
            </a:r>
            <a:r>
              <a:rPr lang="en-US" altLang="zh-TW" dirty="0"/>
              <a:t> using a new subset, adding 50% of misclassified examples.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Train </a:t>
            </a:r>
            <a:r>
              <a:rPr lang="en-US" altLang="zh-TW" b="1" dirty="0"/>
              <a:t>C3</a:t>
            </a:r>
            <a:r>
              <a:rPr lang="en-US" altLang="zh-TW" dirty="0"/>
              <a:t> on examples where </a:t>
            </a:r>
            <a:r>
              <a:rPr lang="en-US" altLang="zh-TW" b="1" dirty="0"/>
              <a:t>C1 &amp; C2</a:t>
            </a:r>
            <a:r>
              <a:rPr lang="en-US" altLang="zh-TW" dirty="0"/>
              <a:t> disagree.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Combine </a:t>
            </a:r>
            <a:r>
              <a:rPr lang="en-US" altLang="zh-TW" b="1" dirty="0"/>
              <a:t>C1, C2, &amp; C3</a:t>
            </a:r>
            <a:r>
              <a:rPr lang="en-US" altLang="zh-TW" dirty="0"/>
              <a:t> via majority voting.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Bias &amp; Variance Impact:</a:t>
            </a:r>
            <a:r>
              <a:rPr lang="en-US" altLang="zh-TW" dirty="0"/>
              <a:t> Boosting can </a:t>
            </a:r>
            <a:r>
              <a:rPr lang="en-US" altLang="zh-TW" b="1" dirty="0"/>
              <a:t>reduce bias and variance</a:t>
            </a:r>
            <a:r>
              <a:rPr lang="en-US" altLang="zh-TW" dirty="0"/>
              <a:t>, but </a:t>
            </a:r>
            <a:r>
              <a:rPr lang="en-US" altLang="zh-TW" b="1" dirty="0"/>
              <a:t>AdaBoost may overfit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AdaBoost Difference:</a:t>
            </a:r>
            <a:r>
              <a:rPr lang="en-US" altLang="zh-TW" dirty="0"/>
              <a:t> Instead of subsets, AdaBoost </a:t>
            </a:r>
            <a:r>
              <a:rPr lang="en-US" altLang="zh-TW" b="1" dirty="0"/>
              <a:t>uses the full training set</a:t>
            </a:r>
            <a:r>
              <a:rPr lang="en-US" altLang="zh-TW" dirty="0"/>
              <a:t>, adjusting </a:t>
            </a:r>
            <a:r>
              <a:rPr lang="en-US" altLang="zh-TW" b="1" dirty="0"/>
              <a:t>weights</a:t>
            </a:r>
            <a:r>
              <a:rPr lang="en-US" altLang="zh-TW" dirty="0"/>
              <a:t> per iteration to refine classification.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2669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704752-E3B6-7CB3-0E41-490F91BDF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9E2CE3E-CCDB-F8D3-8C72-93D264EB1A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1492" y="1825625"/>
            <a:ext cx="4589016" cy="4351338"/>
          </a:xfrm>
        </p:spPr>
      </p:pic>
    </p:spTree>
    <p:extLst>
      <p:ext uri="{BB962C8B-B14F-4D97-AF65-F5344CB8AC3E}">
        <p14:creationId xmlns:p14="http://schemas.microsoft.com/office/powerpoint/2010/main" val="3302847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049F1F-4D98-07C4-3883-BD07DD01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B984424-A7EA-A29F-4FBC-8B789445F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Initial Training (Subfigure 1)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Binary classification dataset where all examples start with </a:t>
            </a:r>
            <a:r>
              <a:rPr lang="en-US" altLang="zh-TW" b="1" dirty="0"/>
              <a:t>equal weights</a:t>
            </a:r>
            <a:r>
              <a:rPr lang="en-US" altLang="zh-TW" dirty="0"/>
              <a:t>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A </a:t>
            </a:r>
            <a:r>
              <a:rPr lang="en-US" altLang="zh-TW" b="1" dirty="0"/>
              <a:t>decision stump</a:t>
            </a:r>
            <a:r>
              <a:rPr lang="en-US" altLang="zh-TW" dirty="0"/>
              <a:t> is trained to classify triangles and circles while minimizing loss.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Reweighting After First Round (Subfigure 2)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b="1" dirty="0"/>
              <a:t>Misclassified examples</a:t>
            </a:r>
            <a:r>
              <a:rPr lang="en-US" altLang="zh-TW" dirty="0"/>
              <a:t> (circles) receive </a:t>
            </a:r>
            <a:r>
              <a:rPr lang="en-US" altLang="zh-TW" b="1" dirty="0"/>
              <a:t>higher weights</a:t>
            </a:r>
            <a:r>
              <a:rPr lang="en-US" altLang="zh-TW" dirty="0"/>
              <a:t>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Correctly classified examples have </a:t>
            </a:r>
            <a:r>
              <a:rPr lang="en-US" altLang="zh-TW" b="1" dirty="0"/>
              <a:t>lower weights</a:t>
            </a:r>
            <a:r>
              <a:rPr lang="en-US" altLang="zh-TW" dirty="0"/>
              <a:t>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Next weak learner focuses more on </a:t>
            </a:r>
            <a:r>
              <a:rPr lang="en-US" altLang="zh-TW" b="1" dirty="0"/>
              <a:t>hard-to-classify instances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1881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6A2612-2C49-D3C3-B645-EF3F6431A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488FF3-28D8-D230-732D-C40046766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b="1" dirty="0"/>
              <a:t>Further Adjustments (Subfigure 3)</a:t>
            </a:r>
            <a:endParaRPr lang="en-US" altLang="zh-TW" dirty="0"/>
          </a:p>
          <a:p>
            <a:pPr lvl="1"/>
            <a:r>
              <a:rPr lang="en-US" altLang="zh-TW" dirty="0"/>
              <a:t>The second weak learner misclassifies three new circles, which are </a:t>
            </a:r>
            <a:r>
              <a:rPr lang="en-US" altLang="zh-TW" b="1" dirty="0"/>
              <a:t>given larger weights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The next classifier adapts to these challenging cases.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b="1" dirty="0"/>
              <a:t>Final Ensemble (Subfigure 4)</a:t>
            </a:r>
            <a:endParaRPr lang="en-US" altLang="zh-TW" dirty="0"/>
          </a:p>
          <a:p>
            <a:pPr lvl="1"/>
            <a:r>
              <a:rPr lang="en-US" altLang="zh-TW" b="1" dirty="0"/>
              <a:t>Three weak learners</a:t>
            </a:r>
            <a:r>
              <a:rPr lang="en-US" altLang="zh-TW" dirty="0"/>
              <a:t> trained on different </a:t>
            </a:r>
            <a:r>
              <a:rPr lang="en-US" altLang="zh-TW" b="1" dirty="0"/>
              <a:t>reweighted datasets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Combined using </a:t>
            </a:r>
            <a:r>
              <a:rPr lang="en-US" altLang="zh-TW" b="1" dirty="0"/>
              <a:t>weighted majority voting</a:t>
            </a:r>
            <a:r>
              <a:rPr lang="en-US" altLang="zh-TW" dirty="0"/>
              <a:t>, forming a stronger classifier.</a:t>
            </a:r>
          </a:p>
          <a:p>
            <a:r>
              <a:rPr lang="en-US" altLang="zh-TW" dirty="0"/>
              <a:t>AdaBoost’s dynamic weighting mechanism helps refine classification accuracy but can be prone to </a:t>
            </a:r>
            <a:r>
              <a:rPr lang="en-US" altLang="zh-TW" b="1" dirty="0"/>
              <a:t>overfitting</a:t>
            </a:r>
            <a:r>
              <a:rPr lang="en-US" altLang="zh-TW" dirty="0"/>
              <a:t>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1512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9D4F72-B3E8-BDF7-CB77-93E48E57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Applying AdaBoost using scikit-learn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9A13BD-5916-788B-BD7E-F1B3EC812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AdaBoost.ipynb</a:t>
            </a:r>
            <a:endParaRPr lang="en-US" altLang="zh-TW" dirty="0"/>
          </a:p>
          <a:p>
            <a:r>
              <a:rPr lang="en-US" altLang="zh-TW"/>
              <a:t>adaboost.py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5976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7: Combining Different Models for Ensemble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Previous Chapter:</a:t>
            </a:r>
            <a:r>
              <a:rPr lang="en-US" altLang="zh-TW" dirty="0"/>
              <a:t> Focused on model tuning and evaluation for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Current Chapter:</a:t>
            </a:r>
            <a:r>
              <a:rPr lang="en-US" altLang="zh-TW" dirty="0"/>
              <a:t> Explores ensemble methods to improve predictive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Techniques: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Majority Voting:</a:t>
            </a:r>
            <a:r>
              <a:rPr lang="en-US" altLang="zh-TW" dirty="0"/>
              <a:t> Combines multiple classifiers, predicting the most frequent class.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Bagging:</a:t>
            </a:r>
            <a:r>
              <a:rPr lang="en-US" altLang="zh-TW" dirty="0"/>
              <a:t> Reduces overfitting by training classifiers on randomly sampled subsets with replacement.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Boosting:</a:t>
            </a:r>
            <a:r>
              <a:rPr lang="en-US" altLang="zh-TW" dirty="0"/>
              <a:t> Strengthens weak learners by sequentially correcting their mistakes.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2511C8-BABE-1546-4396-E997AC777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E16ED94-3BEE-CB72-97E4-7AD62188E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Ensemble Methods:</a:t>
            </a:r>
            <a:r>
              <a:rPr lang="en-US" altLang="zh-TW" dirty="0"/>
              <a:t> Combine multiple classifiers to balance weaknesses, improving stability and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MajorityVoteClassifier</a:t>
            </a:r>
            <a:r>
              <a:rPr lang="en-US" altLang="zh-TW" b="1" dirty="0"/>
              <a:t>:</a:t>
            </a:r>
            <a:r>
              <a:rPr lang="en-US" altLang="zh-TW" dirty="0"/>
              <a:t> Implemented in Python to merge different classification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Bagging:</a:t>
            </a:r>
            <a:r>
              <a:rPr lang="en-US" altLang="zh-TW" dirty="0"/>
              <a:t> Reduces variance by using </a:t>
            </a:r>
            <a:r>
              <a:rPr lang="en-US" altLang="zh-TW" b="1" dirty="0"/>
              <a:t>bootstrap samples</a:t>
            </a:r>
            <a:r>
              <a:rPr lang="en-US" altLang="zh-TW" dirty="0"/>
              <a:t> and combining classifiers via </a:t>
            </a:r>
            <a:r>
              <a:rPr lang="en-US" altLang="zh-TW" b="1" dirty="0"/>
              <a:t>majority vote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Boosting:</a:t>
            </a:r>
            <a:r>
              <a:rPr lang="en-US" altLang="zh-TW" dirty="0"/>
              <a:t> Uses </a:t>
            </a:r>
            <a:r>
              <a:rPr lang="en-US" altLang="zh-TW" b="1" dirty="0"/>
              <a:t>weak learners</a:t>
            </a:r>
            <a:r>
              <a:rPr lang="en-US" altLang="zh-TW" dirty="0"/>
              <a:t> (e.g., decision stumps) that iteratively learn from mistakes. Includes </a:t>
            </a:r>
            <a:r>
              <a:rPr lang="en-US" altLang="zh-TW" b="1" dirty="0"/>
              <a:t>AdaBoost</a:t>
            </a:r>
            <a:r>
              <a:rPr lang="en-US" altLang="zh-TW" dirty="0"/>
              <a:t> and </a:t>
            </a:r>
            <a:r>
              <a:rPr lang="en-US" altLang="zh-TW" b="1" dirty="0"/>
              <a:t>gradient </a:t>
            </a:r>
            <a:r>
              <a:rPr lang="en-US" altLang="zh-TW" b="1"/>
              <a:t>boosting</a:t>
            </a:r>
            <a:r>
              <a:rPr lang="en-US" altLang="zh-TW"/>
              <a:t>.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1799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92F136-73BB-97F7-75CA-F5357A2BE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Learning with ensembles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A3D57A5-F43E-13B2-9310-32C449AB3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Ensemble Methods:</a:t>
            </a:r>
            <a:r>
              <a:rPr lang="en-US" altLang="zh-TW" dirty="0"/>
              <a:t> Combine multiple classifiers into a meta-classifier for improved generalization.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Expert Aggregation:</a:t>
            </a:r>
            <a:r>
              <a:rPr lang="en-US" altLang="zh-TW" dirty="0"/>
              <a:t> Uses predictions from multiple classifiers to enhance accuracy and robustness.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Majority Voting:</a:t>
            </a:r>
            <a:r>
              <a:rPr lang="en-US" altLang="zh-TW" dirty="0"/>
              <a:t> Chooses the class label predicted by more than 50% of classifiers (binary case).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Plurality Voting:</a:t>
            </a:r>
            <a:r>
              <a:rPr lang="en-US" altLang="zh-TW" dirty="0"/>
              <a:t> Extends majority voting to multiclass settings, selecting the most frequent label.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Goal:</a:t>
            </a:r>
            <a:r>
              <a:rPr lang="en-US" altLang="zh-TW" dirty="0"/>
              <a:t> Strategic combination of models to yield better predictive performance than individual classifiers.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39390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923170-7E16-349B-CA83-8361D2BC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29F646E-9DD4-8595-D687-C851BDDFC7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3444" y="2881950"/>
            <a:ext cx="4925112" cy="2238687"/>
          </a:xfrm>
        </p:spPr>
      </p:pic>
    </p:spTree>
    <p:extLst>
      <p:ext uri="{BB962C8B-B14F-4D97-AF65-F5344CB8AC3E}">
        <p14:creationId xmlns:p14="http://schemas.microsoft.com/office/powerpoint/2010/main" val="1452037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F23017-2CC5-0517-5771-FF5553F5C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6CF6EB4-3969-4B6C-4A96-1FD9EAA5A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Phase:</a:t>
            </a:r>
            <a:r>
              <a:rPr lang="en-US" altLang="zh-TW" dirty="0"/>
              <a:t> Train ( m ) classifiers using the dataset.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Classifier Diversity:</a:t>
            </a:r>
            <a:r>
              <a:rPr lang="en-US" altLang="zh-TW" dirty="0"/>
              <a:t> Use different algorithms (e.g., decision trees, SVMs, logistic regression) or the same algorithm with varied training subsets.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Random Forest Example:</a:t>
            </a:r>
            <a:r>
              <a:rPr lang="en-US" altLang="zh-TW" dirty="0"/>
              <a:t> An ensemble of decision trees trained on different data subsets.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Majority Voting:</a:t>
            </a:r>
            <a:r>
              <a:rPr lang="en-US" altLang="zh-TW" dirty="0"/>
              <a:t> Combines classifier predictions to improve overall accuracy.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172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0666A7-96F2-7C61-5727-05D4BFD31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3CE7E5A-07A7-8E37-1736-7A9BCB3FB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6594" y="1825625"/>
            <a:ext cx="4578811" cy="4351338"/>
          </a:xfrm>
        </p:spPr>
      </p:pic>
    </p:spTree>
    <p:extLst>
      <p:ext uri="{BB962C8B-B14F-4D97-AF65-F5344CB8AC3E}">
        <p14:creationId xmlns:p14="http://schemas.microsoft.com/office/powerpoint/2010/main" val="3036217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F994B9-C4C2-257B-DB23-92DEE6C8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Combining classifiers via majority vote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8A4B47-3DA4-CB3B-7F81-E575D01C3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After the short introduction to ensemble learning in the previous section, let’s start with a warm-up exercise and implement a simple ensemble classifier for majority voting in Python.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1692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028C50-D94A-E82C-D9F8-0A3DB6493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 simple majority vote classifier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859DF3F-1975-294D-774B-A0C08B47BF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12388"/>
            <a:ext cx="10515600" cy="2377812"/>
          </a:xfrm>
        </p:spPr>
      </p:pic>
    </p:spTree>
    <p:extLst>
      <p:ext uri="{BB962C8B-B14F-4D97-AF65-F5344CB8AC3E}">
        <p14:creationId xmlns:p14="http://schemas.microsoft.com/office/powerpoint/2010/main" val="320390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71625E-7F8B-4FE8-E7F6-7D11B1A07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the majority voting principle to make predictions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CEF7898-AE9D-F11F-881C-70A2CCCAD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MajorityVoteClassifier.ipynb</a:t>
            </a:r>
            <a:endParaRPr lang="en-US" altLang="zh-TW" dirty="0"/>
          </a:p>
          <a:p>
            <a:r>
              <a:rPr lang="en-US" altLang="zh-TW" dirty="0"/>
              <a:t>majorityvoteclassifier.py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50035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772</Words>
  <Application>Microsoft Office PowerPoint</Application>
  <PresentationFormat>寬螢幕</PresentationFormat>
  <Paragraphs>72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6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7: Combining Different Models for Ensemble Learning</vt:lpstr>
      <vt:lpstr>Learning with ensembles</vt:lpstr>
      <vt:lpstr>PowerPoint 簡報</vt:lpstr>
      <vt:lpstr>PowerPoint 簡報</vt:lpstr>
      <vt:lpstr>PowerPoint 簡報</vt:lpstr>
      <vt:lpstr>Combining classifiers via majority vote</vt:lpstr>
      <vt:lpstr>Implementing a simple majority vote classifier</vt:lpstr>
      <vt:lpstr>Using the majority voting principle to make predictions</vt:lpstr>
      <vt:lpstr>Bagging – building an ensemble of classifiers from bootstrap samples</vt:lpstr>
      <vt:lpstr>PowerPoint 簡報</vt:lpstr>
      <vt:lpstr>Bagging in a nutshell</vt:lpstr>
      <vt:lpstr>PowerPoint 簡報</vt:lpstr>
      <vt:lpstr>Leveraging weak learners via adaptive boosting</vt:lpstr>
      <vt:lpstr>How adaptive boosting works</vt:lpstr>
      <vt:lpstr>PowerPoint 簡報</vt:lpstr>
      <vt:lpstr>PowerPoint 簡報</vt:lpstr>
      <vt:lpstr>PowerPoint 簡報</vt:lpstr>
      <vt:lpstr>Applying AdaBoost using scikit-learn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21</cp:revision>
  <dcterms:created xsi:type="dcterms:W3CDTF">2025-05-23T12:34:05Z</dcterms:created>
  <dcterms:modified xsi:type="dcterms:W3CDTF">2025-05-25T10:26:26Z</dcterms:modified>
</cp:coreProperties>
</file>